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13/03/2015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0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745242" y="908274"/>
            <a:ext cx="3653564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Anti-human CEACAM-1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#101-M80; #101-M81)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" name="Gruppieren 53"/>
          <p:cNvGrpSpPr/>
          <p:nvPr/>
        </p:nvGrpSpPr>
        <p:grpSpPr>
          <a:xfrm>
            <a:off x="1963770" y="1885335"/>
            <a:ext cx="5216507" cy="2990025"/>
            <a:chOff x="1906492" y="2272537"/>
            <a:chExt cx="5329804" cy="2304084"/>
          </a:xfrm>
        </p:grpSpPr>
        <p:pic>
          <p:nvPicPr>
            <p:cNvPr id="55" name="Grafik 5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6492" y="2300428"/>
              <a:ext cx="2647619" cy="2257143"/>
            </a:xfrm>
            <a:prstGeom prst="rect">
              <a:avLst/>
            </a:prstGeom>
          </p:spPr>
        </p:pic>
        <p:pic>
          <p:nvPicPr>
            <p:cNvPr id="56" name="Grafik 5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0788" y="2272537"/>
              <a:ext cx="2665508" cy="2304084"/>
            </a:xfrm>
            <a:prstGeom prst="rect">
              <a:avLst/>
            </a:prstGeom>
          </p:spPr>
        </p:pic>
      </p:grpSp>
      <p:sp>
        <p:nvSpPr>
          <p:cNvPr id="58" name="Textfeld 53"/>
          <p:cNvSpPr txBox="1">
            <a:spLocks noChangeArrowheads="1"/>
          </p:cNvSpPr>
          <p:nvPr/>
        </p:nvSpPr>
        <p:spPr bwMode="auto">
          <a:xfrm>
            <a:off x="2476622" y="4959203"/>
            <a:ext cx="4190804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36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36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36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36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3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3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3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3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36" charset="0"/>
              </a:defRPr>
            </a:lvl9pPr>
          </a:lstStyle>
          <a:p>
            <a:pPr algn="just"/>
            <a:r>
              <a:rPr lang="de-DE" sz="900" b="1" dirty="0" smtClean="0">
                <a:latin typeface="Helvetica" pitchFamily="34" charset="0"/>
              </a:rPr>
              <a:t>Sandwich </a:t>
            </a:r>
            <a:r>
              <a:rPr lang="de-DE" sz="900" b="1" dirty="0">
                <a:latin typeface="Helvetica" pitchFamily="34" charset="0"/>
              </a:rPr>
              <a:t>ELISA: </a:t>
            </a:r>
            <a:r>
              <a:rPr lang="de-DE" sz="900" dirty="0">
                <a:latin typeface="Helvetica" pitchFamily="34" charset="0"/>
              </a:rPr>
              <a:t>solid </a:t>
            </a:r>
            <a:r>
              <a:rPr lang="de-DE" sz="900" dirty="0" err="1">
                <a:latin typeface="Helvetica" pitchFamily="34" charset="0"/>
              </a:rPr>
              <a:t>phase</a:t>
            </a:r>
            <a:r>
              <a:rPr lang="de-DE" sz="900" dirty="0">
                <a:latin typeface="Helvetica" pitchFamily="34" charset="0"/>
              </a:rPr>
              <a:t> was </a:t>
            </a:r>
            <a:r>
              <a:rPr lang="de-DE" sz="900" dirty="0" err="1">
                <a:latin typeface="Helvetica" pitchFamily="34" charset="0"/>
              </a:rPr>
              <a:t>coated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err="1">
                <a:latin typeface="Helvetica" pitchFamily="34" charset="0"/>
              </a:rPr>
              <a:t>with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smtClean="0">
                <a:latin typeface="Helvetica" pitchFamily="34" charset="0"/>
              </a:rPr>
              <a:t>3 µg/ml anti-CEA </a:t>
            </a:r>
            <a:r>
              <a:rPr lang="de-DE" sz="900" dirty="0">
                <a:latin typeface="Helvetica" pitchFamily="34" charset="0"/>
              </a:rPr>
              <a:t>(</a:t>
            </a:r>
            <a:r>
              <a:rPr lang="de-DE" sz="900" dirty="0" err="1">
                <a:latin typeface="Helvetica" pitchFamily="34" charset="0"/>
              </a:rPr>
              <a:t>Dako</a:t>
            </a:r>
            <a:r>
              <a:rPr lang="de-DE" sz="900" dirty="0">
                <a:latin typeface="Helvetica" pitchFamily="34" charset="0"/>
              </a:rPr>
              <a:t>) </a:t>
            </a:r>
            <a:r>
              <a:rPr lang="de-DE" sz="900" dirty="0" err="1">
                <a:latin typeface="Helvetica" pitchFamily="34" charset="0"/>
              </a:rPr>
              <a:t>binding</a:t>
            </a:r>
            <a:r>
              <a:rPr lang="de-DE" sz="900" dirty="0">
                <a:latin typeface="Helvetica" pitchFamily="34" charset="0"/>
              </a:rPr>
              <a:t> human CEACAM1-CEACAM8. After </a:t>
            </a:r>
            <a:r>
              <a:rPr lang="de-DE" sz="900" dirty="0" err="1">
                <a:latin typeface="Helvetica" pitchFamily="34" charset="0"/>
              </a:rPr>
              <a:t>washing</a:t>
            </a:r>
            <a:r>
              <a:rPr lang="de-DE" sz="900" dirty="0">
                <a:latin typeface="Helvetica" pitchFamily="34" charset="0"/>
              </a:rPr>
              <a:t>, </a:t>
            </a:r>
            <a:r>
              <a:rPr lang="de-DE" sz="900" dirty="0" err="1">
                <a:latin typeface="Helvetica" pitchFamily="34" charset="0"/>
              </a:rPr>
              <a:t>blocking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err="1">
                <a:latin typeface="Helvetica" pitchFamily="34" charset="0"/>
              </a:rPr>
              <a:t>and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err="1">
                <a:latin typeface="Helvetica" pitchFamily="34" charset="0"/>
              </a:rPr>
              <a:t>coating</a:t>
            </a:r>
            <a:r>
              <a:rPr lang="de-DE" sz="900" dirty="0">
                <a:latin typeface="Helvetica" pitchFamily="34" charset="0"/>
              </a:rPr>
              <a:t> human CEACAM1 </a:t>
            </a:r>
            <a:r>
              <a:rPr lang="de-DE" sz="900" dirty="0" err="1">
                <a:latin typeface="Helvetica" pitchFamily="34" charset="0"/>
              </a:rPr>
              <a:t>antigen</a:t>
            </a:r>
            <a:r>
              <a:rPr lang="de-DE" sz="900" dirty="0">
                <a:latin typeface="Helvetica" pitchFamily="34" charset="0"/>
              </a:rPr>
              <a:t>, </a:t>
            </a:r>
            <a:r>
              <a:rPr lang="de-DE" sz="900" dirty="0" err="1">
                <a:latin typeface="Helvetica" pitchFamily="34" charset="0"/>
              </a:rPr>
              <a:t>detecting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err="1">
                <a:latin typeface="Helvetica" pitchFamily="34" charset="0"/>
              </a:rPr>
              <a:t>antibody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err="1">
                <a:latin typeface="Helvetica" pitchFamily="34" charset="0"/>
              </a:rPr>
              <a:t>mAb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smtClean="0">
                <a:latin typeface="Helvetica" pitchFamily="34" charset="0"/>
              </a:rPr>
              <a:t>B3 </a:t>
            </a:r>
            <a:r>
              <a:rPr lang="de-DE" sz="900" dirty="0" err="1" smtClean="0">
                <a:latin typeface="Helvetica" pitchFamily="34" charset="0"/>
              </a:rPr>
              <a:t>or</a:t>
            </a:r>
            <a:r>
              <a:rPr lang="de-DE" sz="900" dirty="0" smtClean="0">
                <a:latin typeface="Helvetica" pitchFamily="34" charset="0"/>
              </a:rPr>
              <a:t> C5-1X </a:t>
            </a:r>
            <a:r>
              <a:rPr lang="de-DE" sz="900" dirty="0">
                <a:latin typeface="Helvetica" pitchFamily="34" charset="0"/>
              </a:rPr>
              <a:t>(10 µg/ml) </a:t>
            </a:r>
            <a:r>
              <a:rPr lang="de-DE" sz="900" dirty="0" err="1">
                <a:latin typeface="Helvetica" pitchFamily="34" charset="0"/>
              </a:rPr>
              <a:t>followed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err="1">
                <a:latin typeface="Helvetica" pitchFamily="34" charset="0"/>
              </a:rPr>
              <a:t>by</a:t>
            </a:r>
            <a:r>
              <a:rPr lang="de-DE" sz="900" dirty="0">
                <a:latin typeface="Helvetica" pitchFamily="34" charset="0"/>
              </a:rPr>
              <a:t> HRP-</a:t>
            </a:r>
            <a:r>
              <a:rPr lang="de-DE" sz="900" dirty="0" err="1">
                <a:latin typeface="Helvetica" pitchFamily="34" charset="0"/>
              </a:rPr>
              <a:t>coupled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err="1">
                <a:latin typeface="Helvetica" pitchFamily="34" charset="0"/>
              </a:rPr>
              <a:t>goat</a:t>
            </a:r>
            <a:r>
              <a:rPr lang="de-DE" sz="900" dirty="0">
                <a:latin typeface="Helvetica" pitchFamily="34" charset="0"/>
              </a:rPr>
              <a:t> anti-mouse </a:t>
            </a:r>
            <a:r>
              <a:rPr lang="de-DE" sz="900" dirty="0" err="1">
                <a:latin typeface="Helvetica" pitchFamily="34" charset="0"/>
              </a:rPr>
              <a:t>Ig</a:t>
            </a:r>
            <a:r>
              <a:rPr lang="de-DE" sz="900" dirty="0">
                <a:latin typeface="Helvetica" pitchFamily="34" charset="0"/>
              </a:rPr>
              <a:t> was </a:t>
            </a:r>
            <a:r>
              <a:rPr lang="de-DE" sz="900" dirty="0" err="1">
                <a:latin typeface="Helvetica" pitchFamily="34" charset="0"/>
              </a:rPr>
              <a:t>added</a:t>
            </a:r>
            <a:r>
              <a:rPr lang="de-DE" sz="900" dirty="0">
                <a:latin typeface="Helvetica" pitchFamily="34" charset="0"/>
              </a:rPr>
              <a:t>. TMB was </a:t>
            </a:r>
            <a:r>
              <a:rPr lang="de-DE" sz="900" dirty="0" err="1">
                <a:latin typeface="Helvetica" pitchFamily="34" charset="0"/>
              </a:rPr>
              <a:t>used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err="1">
                <a:latin typeface="Helvetica" pitchFamily="34" charset="0"/>
              </a:rPr>
              <a:t>for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err="1">
                <a:latin typeface="Helvetica" pitchFamily="34" charset="0"/>
              </a:rPr>
              <a:t>visualizing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err="1">
                <a:latin typeface="Helvetica" pitchFamily="34" charset="0"/>
              </a:rPr>
              <a:t>the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err="1">
                <a:latin typeface="Helvetica" pitchFamily="34" charset="0"/>
              </a:rPr>
              <a:t>binding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err="1">
                <a:latin typeface="Helvetica" pitchFamily="34" charset="0"/>
              </a:rPr>
              <a:t>measured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err="1">
                <a:latin typeface="Helvetica" pitchFamily="34" charset="0"/>
              </a:rPr>
              <a:t>by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err="1">
                <a:latin typeface="Helvetica" pitchFamily="34" charset="0"/>
              </a:rPr>
              <a:t>Tecan</a:t>
            </a:r>
            <a:r>
              <a:rPr lang="de-DE" sz="900" dirty="0">
                <a:latin typeface="Helvetica" pitchFamily="34" charset="0"/>
              </a:rPr>
              <a:t>-ELISA </a:t>
            </a:r>
            <a:r>
              <a:rPr lang="de-DE" sz="900" dirty="0" err="1">
                <a:latin typeface="Helvetica" pitchFamily="34" charset="0"/>
              </a:rPr>
              <a:t>reader</a:t>
            </a:r>
            <a:r>
              <a:rPr lang="de-DE" sz="900" dirty="0">
                <a:latin typeface="Helvetica" pitchFamily="34" charset="0"/>
              </a:rPr>
              <a:t> </a:t>
            </a:r>
            <a:r>
              <a:rPr lang="de-DE" sz="900" dirty="0" err="1">
                <a:latin typeface="Helvetica" pitchFamily="34" charset="0"/>
              </a:rPr>
              <a:t>at</a:t>
            </a:r>
            <a:r>
              <a:rPr lang="de-DE" sz="900" dirty="0">
                <a:latin typeface="Helvetica" pitchFamily="34" charset="0"/>
              </a:rPr>
              <a:t> 450 nm.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37</cp:revision>
  <dcterms:created xsi:type="dcterms:W3CDTF">2011-09-08T13:23:55Z</dcterms:created>
  <dcterms:modified xsi:type="dcterms:W3CDTF">2015-03-13T11:26:43Z</dcterms:modified>
</cp:coreProperties>
</file>